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9" d="100"/>
          <a:sy n="19" d="100"/>
        </p:scale>
        <p:origin x="309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hdphoto1.wdp>
</file>

<file path=ppt/media/hdphoto2.wdp>
</file>

<file path=ppt/media/hdphoto3.wdp>
</file>

<file path=ppt/media/image1.png>
</file>

<file path=ppt/media/image2.jpeg>
</file>

<file path=ppt/media/image3.png>
</file>

<file path=ppt/media/image4.jp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smtClean="0"/>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smtClean="0"/>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5/10/2017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5/10/2017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5/10/2017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5/10/2017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5/10/2017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smtClean="0"/>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5/10/2017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smtClean="0"/>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5/10/2017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5/10/2017</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image" Target="../media/image2.jpeg"/><Relationship Id="rId9"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smtClean="0">
                <a:ln w="254000">
                  <a:solidFill>
                    <a:srgbClr val="003300"/>
                  </a:solidFill>
                </a:ln>
                <a:solidFill>
                  <a:srgbClr val="6BC547"/>
                </a:solidFill>
                <a:latin typeface="Magneto" panose="04030805050802020D02" pitchFamily="82" charset="0"/>
              </a:rPr>
              <a:t>Women</a:t>
            </a:r>
            <a:endParaRPr lang="en-US" sz="37500" spc="3000" dirty="0">
              <a:ln w="254000">
                <a:solidFill>
                  <a:srgbClr val="003300"/>
                </a:solidFill>
              </a:ln>
              <a:solidFill>
                <a:srgbClr val="6BC547"/>
              </a:solidFill>
              <a:latin typeface="Magneto" panose="04030805050802020D02" pitchFamily="82" charset="0"/>
            </a:endParaRP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smtClean="0">
                <a:ln w="254000">
                  <a:solidFill>
                    <a:srgbClr val="003300"/>
                  </a:solidFill>
                </a:ln>
                <a:solidFill>
                  <a:srgbClr val="6BC547"/>
                </a:solidFill>
                <a:latin typeface="Magneto" panose="04030805050802020D02" pitchFamily="82" charset="0"/>
              </a:rPr>
              <a:t>In Technology</a:t>
            </a:r>
            <a:endParaRPr lang="en-US" sz="32500" spc="1000" dirty="0">
              <a:ln w="254000">
                <a:solidFill>
                  <a:srgbClr val="003300"/>
                </a:solidFill>
              </a:ln>
              <a:solidFill>
                <a:srgbClr val="6BC547"/>
              </a:solidFill>
              <a:latin typeface="Magneto" panose="04030805050802020D02" pitchFamily="82" charset="0"/>
            </a:endParaRPr>
          </a:p>
        </p:txBody>
      </p:sp>
      <p:grpSp>
        <p:nvGrpSpPr>
          <p:cNvPr id="23" name="Group 22"/>
          <p:cNvGrpSpPr/>
          <p:nvPr/>
        </p:nvGrpSpPr>
        <p:grpSpPr>
          <a:xfrm>
            <a:off x="15128787" y="32390205"/>
            <a:ext cx="7242629" cy="8826375"/>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1141" y="18367269"/>
              <a:ext cx="9007009" cy="10097117"/>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5"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rotWithShape="1">
            <a:blip r:embed="rId7">
              <a:extLst>
                <a:ext uri="{28A0092B-C50C-407E-A947-70E740481C1C}">
                  <a14:useLocalDpi xmlns:a14="http://schemas.microsoft.com/office/drawing/2010/main" val="0"/>
                </a:ext>
              </a:extLst>
            </a:blip>
            <a:srcRect t="37930" r="38922"/>
            <a:stretch/>
          </p:blipFill>
          <p:spPr>
            <a:xfrm>
              <a:off x="2712334" y="18408421"/>
              <a:ext cx="11541399" cy="10097117"/>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smtClean="0">
                <a:ln w="38100">
                  <a:solidFill>
                    <a:srgbClr val="3E3A00"/>
                  </a:solidFill>
                </a:ln>
                <a:solidFill>
                  <a:srgbClr val="FFFF29"/>
                </a:solidFill>
                <a:latin typeface="OCR A Extended" panose="02010509020102010303" pitchFamily="50" charset="0"/>
              </a:rPr>
              <a:t>1928 Bachelor’s &amp; Master’s in Math - Vassar</a:t>
            </a:r>
          </a:p>
          <a:p>
            <a:pPr marL="685800" indent="-685800">
              <a:buFont typeface="Wingdings" panose="05000000000000000000" pitchFamily="2" charset="2"/>
              <a:buChar char=""/>
            </a:pPr>
            <a:r>
              <a:rPr lang="en-US" sz="5000" b="1" dirty="0" smtClean="0">
                <a:ln w="38100">
                  <a:solidFill>
                    <a:srgbClr val="3E3A00"/>
                  </a:solidFill>
                </a:ln>
                <a:solidFill>
                  <a:srgbClr val="FFFF29"/>
                </a:solidFill>
                <a:latin typeface="OCR A Extended" panose="02010509020102010303" pitchFamily="50" charset="0"/>
              </a:rPr>
              <a:t>1934 Ph.D. in Math - Yale</a:t>
            </a:r>
          </a:p>
          <a:p>
            <a:pPr marL="685800" indent="-685800">
              <a:buFont typeface="Wingdings" panose="05000000000000000000" pitchFamily="2" charset="2"/>
              <a:buChar char=""/>
            </a:pPr>
            <a:r>
              <a:rPr lang="en-US" sz="5000" b="1" dirty="0" smtClean="0">
                <a:ln w="38100">
                  <a:solidFill>
                    <a:srgbClr val="3E3A00"/>
                  </a:solidFill>
                </a:ln>
                <a:solidFill>
                  <a:srgbClr val="FFFF29"/>
                </a:solidFill>
                <a:latin typeface="OCR A Extended" panose="02010509020102010303" pitchFamily="50" charset="0"/>
              </a:rPr>
              <a:t>1943 Sworn into Navy Reserve “WAVES” – Women Accepted for Volunteer Emergency Svc</a:t>
            </a:r>
          </a:p>
          <a:p>
            <a:pPr marL="685800" indent="-685800">
              <a:buFont typeface="Wingdings" panose="05000000000000000000" pitchFamily="2" charset="2"/>
              <a:buChar char=""/>
            </a:pPr>
            <a:r>
              <a:rPr lang="en-US" sz="5000" b="1" dirty="0" smtClean="0">
                <a:ln w="38100">
                  <a:solidFill>
                    <a:srgbClr val="3E3A00"/>
                  </a:solidFill>
                </a:ln>
                <a:solidFill>
                  <a:srgbClr val="FFFF29"/>
                </a:solidFill>
                <a:latin typeface="OCR A Extended" panose="02010509020102010303" pitchFamily="50" charset="0"/>
              </a:rPr>
              <a:t>1944 One of first programmers of the Mark I computer as a Lieutenant JG</a:t>
            </a:r>
            <a:endParaRPr lang="en-US" sz="5000" b="1" dirty="0">
              <a:ln w="38100">
                <a:solidFill>
                  <a:srgbClr val="3E3A00"/>
                </a:solidFill>
              </a:ln>
              <a:solidFill>
                <a:srgbClr val="FFFF29"/>
              </a:solidFill>
              <a:latin typeface="OCR A Extended" panose="02010509020102010303" pitchFamily="50" charset="0"/>
            </a:endParaRP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8" cstate="print">
              <a:extLst>
                <a:ext uri="{BEBA8EAE-BF5A-486C-A8C5-ECC9F3942E4B}">
                  <a14:imgProps xmlns:a14="http://schemas.microsoft.com/office/drawing/2010/main">
                    <a14:imgLayer r:embed="rId9">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flipH="1">
              <a:off x="15145938" y="8595174"/>
              <a:ext cx="5206677" cy="6946896"/>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5000" b="1" dirty="0" smtClean="0">
                <a:ln w="38100">
                  <a:solidFill>
                    <a:srgbClr val="3E3A00"/>
                  </a:solidFill>
                </a:ln>
                <a:solidFill>
                  <a:srgbClr val="FFFF29"/>
                </a:solidFill>
                <a:latin typeface="OCR A Extended" panose="02010509020102010303" pitchFamily="50" charset="0"/>
              </a:rPr>
              <a:t>In 1949, when describing her dream of a programming language based on English words, she was told she couldn’t do it because “computers didn’t understand English.” Three years later, she had developed the world’s first compiler. “Nobody believed it,” she said, “they told me computers could only do arithmetic.” </a:t>
            </a:r>
            <a:endParaRPr lang="en-US" sz="5000" b="1"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5000" b="1" spc="-100" dirty="0" smtClean="0">
                <a:ln w="38100">
                  <a:solidFill>
                    <a:srgbClr val="3E3A00"/>
                  </a:solidFill>
                </a:ln>
                <a:solidFill>
                  <a:srgbClr val="FFFF29"/>
                </a:solidFill>
                <a:latin typeface="OCR A Extended" panose="02010509020102010303" pitchFamily="50" charset="0"/>
              </a:rPr>
              <a:t>In 1983, after retiring and being recalled to active duty twice, Grace Hopper was promoted to the rank of Commodore (later renamed Rear Admiral).  She finally retired in 1986 after a 42-year career. “The most important thing I’ve accomplished,” she said before her death in 1992, “other than building the compiler, is training young people. They come to me and say ‘Do you think we can do this?’ I say, ‘</a:t>
            </a:r>
            <a:r>
              <a:rPr lang="en-US" sz="5000" b="1" i="1" cap="small" spc="-100" dirty="0" smtClean="0">
                <a:ln w="38100">
                  <a:solidFill>
                    <a:srgbClr val="3E3A00"/>
                  </a:solidFill>
                </a:ln>
                <a:solidFill>
                  <a:srgbClr val="FFFF29"/>
                </a:solidFill>
                <a:latin typeface="OCR A Extended" panose="02010509020102010303" pitchFamily="50" charset="0"/>
              </a:rPr>
              <a:t>Try it</a:t>
            </a:r>
            <a:r>
              <a:rPr lang="en-US" sz="5000" b="1" spc="-100" dirty="0" smtClean="0">
                <a:ln w="38100">
                  <a:solidFill>
                    <a:srgbClr val="3E3A00"/>
                  </a:solidFill>
                </a:ln>
                <a:solidFill>
                  <a:srgbClr val="FFFF29"/>
                </a:solidFill>
                <a:latin typeface="OCR A Extended" panose="02010509020102010303" pitchFamily="50" charset="0"/>
              </a:rPr>
              <a:t>.’”</a:t>
            </a:r>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19" name="TextBox 18"/>
          <p:cNvSpPr txBox="1"/>
          <p:nvPr/>
        </p:nvSpPr>
        <p:spPr>
          <a:xfrm>
            <a:off x="1670095" y="6525802"/>
            <a:ext cx="11478891" cy="7478970"/>
          </a:xfrm>
          <a:prstGeom prst="rect">
            <a:avLst/>
          </a:prstGeom>
          <a:noFill/>
        </p:spPr>
        <p:txBody>
          <a:bodyPr wrap="square" rtlCol="0">
            <a:spAutoFit/>
            <a:scene3d>
              <a:camera prst="orthographicFront">
                <a:rot lat="0" lon="21599974" rev="0"/>
              </a:camera>
              <a:lightRig rig="threePt" dir="t"/>
            </a:scene3d>
          </a:bodyPr>
          <a:lstStyle/>
          <a:p>
            <a:pPr algn="ctr"/>
            <a:r>
              <a:rPr lang="en-US" sz="13000" dirty="0" smtClean="0">
                <a:ln w="101600">
                  <a:solidFill>
                    <a:srgbClr val="464100"/>
                  </a:solidFill>
                </a:ln>
                <a:solidFill>
                  <a:srgbClr val="FFFF29"/>
                </a:solidFill>
                <a:latin typeface="Magneto" panose="04030805050802020D02" pitchFamily="82" charset="0"/>
              </a:rPr>
              <a:t>“Amazing”</a:t>
            </a:r>
          </a:p>
          <a:p>
            <a:pPr algn="ctr"/>
            <a:r>
              <a:rPr lang="en-US" sz="17500" dirty="0" smtClean="0">
                <a:ln w="101600">
                  <a:solidFill>
                    <a:srgbClr val="464100"/>
                  </a:solidFill>
                </a:ln>
                <a:solidFill>
                  <a:srgbClr val="FFFF29"/>
                </a:solidFill>
                <a:latin typeface="Magneto" panose="04030805050802020D02" pitchFamily="82" charset="0"/>
              </a:rPr>
              <a:t>Grace </a:t>
            </a:r>
          </a:p>
          <a:p>
            <a:pPr algn="ctr"/>
            <a:r>
              <a:rPr lang="en-US" sz="17500" dirty="0" smtClean="0">
                <a:ln w="101600">
                  <a:solidFill>
                    <a:srgbClr val="464100"/>
                  </a:solidFill>
                </a:ln>
                <a:solidFill>
                  <a:srgbClr val="FFFF29"/>
                </a:solidFill>
                <a:latin typeface="Magneto" panose="04030805050802020D02" pitchFamily="82" charset="0"/>
              </a:rPr>
              <a:t>Hopper</a:t>
            </a:r>
            <a:endParaRPr lang="en-US" sz="17500" dirty="0">
              <a:ln w="101600">
                <a:solidFill>
                  <a:srgbClr val="464100"/>
                </a:solidFill>
              </a:ln>
              <a:solidFill>
                <a:srgbClr val="FFFF29"/>
              </a:solidFill>
              <a:latin typeface="Magneto" panose="04030805050802020D02" pitchFamily="82"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smtClean="0">
                <a:ln w="88900">
                  <a:solidFill>
                    <a:srgbClr val="464100"/>
                  </a:solidFill>
                </a:ln>
                <a:solidFill>
                  <a:srgbClr val="FFFF29"/>
                </a:solidFill>
                <a:latin typeface="Magneto" panose="04030805050802020D02" pitchFamily="82" charset="0"/>
              </a:rPr>
              <a:t>What can you do with technology that nobody thinks can be done?</a:t>
            </a:r>
            <a:endParaRPr lang="en-US" sz="85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smtClean="0">
                <a:solidFill>
                  <a:schemeClr val="bg1"/>
                </a:solidFill>
              </a:rPr>
              <a:t>To change pictures:</a:t>
            </a:r>
          </a:p>
          <a:p>
            <a:pPr marL="1143000" indent="-1143000">
              <a:buAutoNum type="arabicPeriod"/>
            </a:pPr>
            <a:r>
              <a:rPr lang="en-US" dirty="0" smtClean="0">
                <a:solidFill>
                  <a:schemeClr val="bg1"/>
                </a:solidFill>
              </a:rPr>
              <a:t>Save the picture of the person you wish to use.</a:t>
            </a:r>
          </a:p>
          <a:p>
            <a:pPr marL="1143000" indent="-1143000">
              <a:buAutoNum type="arabicPeriod"/>
            </a:pPr>
            <a:r>
              <a:rPr lang="en-US" dirty="0">
                <a:solidFill>
                  <a:schemeClr val="bg1"/>
                </a:solidFill>
              </a:rPr>
              <a:t>S</a:t>
            </a:r>
            <a:r>
              <a:rPr lang="en-US" dirty="0" smtClean="0">
                <a:solidFill>
                  <a:schemeClr val="bg1"/>
                </a:solidFill>
              </a:rPr>
              <a:t>ingle-left-click </a:t>
            </a:r>
            <a:r>
              <a:rPr lang="en-US" dirty="0">
                <a:solidFill>
                  <a:schemeClr val="bg1"/>
                </a:solidFill>
              </a:rPr>
              <a:t>the grouped </a:t>
            </a:r>
            <a:r>
              <a:rPr lang="en-US" dirty="0" smtClean="0">
                <a:solidFill>
                  <a:schemeClr val="bg1"/>
                </a:solidFill>
              </a:rPr>
              <a:t>picture/shapes you wish to change on the poster. </a:t>
            </a:r>
            <a:r>
              <a:rPr lang="en-US" dirty="0">
                <a:solidFill>
                  <a:schemeClr val="bg1"/>
                </a:solidFill>
              </a:rPr>
              <a:t>Single-left-click again on </a:t>
            </a:r>
            <a:r>
              <a:rPr lang="en-US" dirty="0" smtClean="0">
                <a:solidFill>
                  <a:schemeClr val="bg1"/>
                </a:solidFill>
              </a:rPr>
              <a:t>the picture.</a:t>
            </a:r>
            <a:endParaRPr lang="en-US" dirty="0">
              <a:solidFill>
                <a:schemeClr val="bg1"/>
              </a:solidFill>
            </a:endParaRPr>
          </a:p>
          <a:p>
            <a:pPr marL="1143000" indent="-1143000">
              <a:buAutoNum type="arabicPeriod"/>
            </a:pPr>
            <a:r>
              <a:rPr lang="en-US" dirty="0">
                <a:solidFill>
                  <a:schemeClr val="bg1"/>
                </a:solidFill>
              </a:rPr>
              <a:t>Now single-right-click the </a:t>
            </a:r>
            <a:r>
              <a:rPr lang="en-US" dirty="0" smtClean="0">
                <a:solidFill>
                  <a:schemeClr val="bg1"/>
                </a:solidFill>
              </a:rPr>
              <a:t>picture and </a:t>
            </a:r>
            <a:r>
              <a:rPr lang="en-US" dirty="0">
                <a:solidFill>
                  <a:schemeClr val="bg1"/>
                </a:solidFill>
              </a:rPr>
              <a:t>select </a:t>
            </a:r>
            <a:r>
              <a:rPr lang="en-US" dirty="0" smtClean="0">
                <a:solidFill>
                  <a:schemeClr val="bg1"/>
                </a:solidFill>
              </a:rPr>
              <a:t>“Change Picture</a:t>
            </a:r>
            <a:r>
              <a:rPr lang="en-US" dirty="0">
                <a:solidFill>
                  <a:schemeClr val="bg1"/>
                </a:solidFill>
              </a:rPr>
              <a:t>” from the menu.</a:t>
            </a:r>
          </a:p>
          <a:p>
            <a:pPr marL="1143000" indent="-1143000">
              <a:buAutoNum type="arabicPeriod"/>
            </a:pPr>
            <a:r>
              <a:rPr lang="en-US" dirty="0" smtClean="0">
                <a:solidFill>
                  <a:schemeClr val="bg1"/>
                </a:solidFill>
              </a:rPr>
              <a:t>Choose the picture file you saved.</a:t>
            </a:r>
          </a:p>
          <a:p>
            <a:pPr marL="1143000" indent="-1143000">
              <a:buAutoNum type="arabicPeriod"/>
            </a:pPr>
            <a:r>
              <a:rPr lang="en-US" dirty="0">
                <a:solidFill>
                  <a:schemeClr val="bg1"/>
                </a:solidFill>
              </a:rPr>
              <a:t>You may wish to single-left-click the grouped </a:t>
            </a:r>
            <a:r>
              <a:rPr lang="en-US" dirty="0" smtClean="0">
                <a:solidFill>
                  <a:schemeClr val="bg1"/>
                </a:solidFill>
              </a:rPr>
              <a:t>picture/shapes </a:t>
            </a:r>
            <a:r>
              <a:rPr lang="en-US" dirty="0">
                <a:solidFill>
                  <a:schemeClr val="bg1"/>
                </a:solidFill>
              </a:rPr>
              <a:t>and single-left-click the new </a:t>
            </a:r>
            <a:r>
              <a:rPr lang="en-US" dirty="0" smtClean="0">
                <a:solidFill>
                  <a:schemeClr val="bg1"/>
                </a:solidFill>
              </a:rPr>
              <a:t>picture again </a:t>
            </a:r>
            <a:r>
              <a:rPr lang="en-US" dirty="0">
                <a:solidFill>
                  <a:schemeClr val="bg1"/>
                </a:solidFill>
              </a:rPr>
              <a:t>to adjust its </a:t>
            </a:r>
            <a:r>
              <a:rPr lang="en-US" dirty="0" smtClean="0">
                <a:solidFill>
                  <a:schemeClr val="bg1"/>
                </a:solidFill>
              </a:rPr>
              <a:t>size or crop it—especially useful if the new picture is not the same aspect ratio as the previous one.</a:t>
            </a:r>
          </a:p>
          <a:p>
            <a:pPr marL="1143000" indent="-1143000">
              <a:buAutoNum type="arabicPeriod"/>
            </a:pPr>
            <a:endParaRPr lang="en-US" dirty="0" smtClean="0">
              <a:solidFill>
                <a:schemeClr val="bg1"/>
              </a:solidFill>
            </a:endParaRPr>
          </a:p>
          <a:p>
            <a:pPr algn="ctr"/>
            <a:r>
              <a:rPr lang="en-US" b="1" dirty="0" smtClean="0">
                <a:solidFill>
                  <a:schemeClr val="bg1"/>
                </a:solidFill>
              </a:rPr>
              <a:t>DO </a:t>
            </a:r>
            <a:r>
              <a:rPr lang="en-US" b="1" u="sng" dirty="0" smtClean="0">
                <a:solidFill>
                  <a:schemeClr val="bg1"/>
                </a:solidFill>
              </a:rPr>
              <a:t>NOT</a:t>
            </a:r>
            <a:r>
              <a:rPr lang="en-US" b="1" dirty="0" smtClean="0">
                <a:solidFill>
                  <a:schemeClr val="bg1"/>
                </a:solidFill>
              </a:rPr>
              <a:t> CHANGE ROSIE THE RIVETER PICTURE!!!</a:t>
            </a:r>
            <a:endParaRPr lang="en-US" b="1" dirty="0">
              <a:solidFill>
                <a:schemeClr val="bg1"/>
              </a:solidFill>
            </a:endParaRPr>
          </a:p>
        </p:txBody>
      </p:sp>
    </p:spTree>
    <p:extLst>
      <p:ext uri="{BB962C8B-B14F-4D97-AF65-F5344CB8AC3E}">
        <p14:creationId xmlns:p14="http://schemas.microsoft.com/office/powerpoint/2010/main" val="25035547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8C129A3-83D1-4B20-9FD1-17E78020D0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B799D1A0-1D84-4396-97E6-2BC1CA41934D}">
  <ds:schemaRefs>
    <ds:schemaRef ds:uri="http://schemas.microsoft.com/sharepoint/v3/contenttype/forms"/>
  </ds:schemaRefs>
</ds:datastoreItem>
</file>

<file path=customXml/itemProps3.xml><?xml version="1.0" encoding="utf-8"?>
<ds:datastoreItem xmlns:ds="http://schemas.openxmlformats.org/officeDocument/2006/customXml" ds:itemID="{6D544976-E3B9-4EDA-BD20-2C69AB657D16}">
  <ds:schemaRefs>
    <ds:schemaRef ds:uri="http://purl.org/dc/elements/1.1/"/>
    <ds:schemaRef ds:uri="http://purl.org/dc/dcmitype/"/>
    <ds:schemaRef ds:uri="http://schemas.microsoft.com/office/2006/metadata/properties"/>
    <ds:schemaRef ds:uri="http://schemas.microsoft.com/office/infopath/2007/PartnerControls"/>
    <ds:schemaRef ds:uri="http://schemas.microsoft.com/office/2006/documentManagement/types"/>
    <ds:schemaRef ds:uri="http://www.w3.org/XML/1998/namespace"/>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Template>
  <TotalTime>3094</TotalTime>
  <Words>312</Words>
  <Application>Microsoft Office PowerPoint</Application>
  <PresentationFormat>Custom</PresentationFormat>
  <Paragraphs>20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1259450060A</cp:lastModifiedBy>
  <cp:revision>33</cp:revision>
  <cp:lastPrinted>2017-04-25T16:21:30Z</cp:lastPrinted>
  <dcterms:created xsi:type="dcterms:W3CDTF">2017-03-17T13:28:24Z</dcterms:created>
  <dcterms:modified xsi:type="dcterms:W3CDTF">2017-05-10T18:08:38Z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